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FF66"/>
    <a:srgbClr val="FF66FF"/>
    <a:srgbClr val="66FF33"/>
    <a:srgbClr val="FF0066"/>
    <a:srgbClr val="FF7C80"/>
    <a:srgbClr val="FF99FF"/>
    <a:srgbClr val="FF5050"/>
    <a:srgbClr val="FF6699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1258.5</c:v>
                </c:pt>
                <c:pt idx="1">
                  <c:v>1252.9000000000001</c:v>
                </c:pt>
                <c:pt idx="2">
                  <c:v>20276.400000000001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1258.5</c:v>
                </c:pt>
                <c:pt idx="1">
                  <c:v>1252.9000000000001</c:v>
                </c:pt>
                <c:pt idx="2">
                  <c:v>20276.400000000001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9113600"/>
        <c:axId val="79131776"/>
        <c:axId val="0"/>
      </c:bar3DChart>
      <c:catAx>
        <c:axId val="79113600"/>
        <c:scaling>
          <c:orientation val="minMax"/>
        </c:scaling>
        <c:delete val="1"/>
        <c:axPos val="b"/>
        <c:tickLblPos val="nextTo"/>
        <c:crossAx val="79131776"/>
        <c:crosses val="autoZero"/>
        <c:auto val="1"/>
        <c:lblAlgn val="ctr"/>
        <c:lblOffset val="100"/>
      </c:catAx>
      <c:valAx>
        <c:axId val="79131776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11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/>
                      <a:t>44.8%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1.322925373850652E-2"/>
                  <c:y val="-0.175669244092212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6.8%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5.8618928968042884E-3"/>
                  <c:y val="-8.57212793857156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smtClean="0"/>
                      <a:t>39.2%</a:t>
                    </a:r>
                    <a:endParaRPr lang="en-US" sz="1600"/>
                  </a:p>
                </c:rich>
              </c:tx>
              <c:spPr/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394.4</c:v>
                </c:pt>
                <c:pt idx="1">
                  <c:v>60</c:v>
                </c:pt>
                <c:pt idx="2">
                  <c:v>79.599999999999994</c:v>
                </c:pt>
                <c:pt idx="3">
                  <c:v>2</c:v>
                </c:pt>
                <c:pt idx="4">
                  <c:v>345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7781212110770738"/>
          <c:y val="8.5024180463062649E-2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7291161258674384"/>
          <c:w val="1"/>
          <c:h val="0.825873784660424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45.4%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>
                <c:manualLayout>
                  <c:x val="5.0347450290407818E-2"/>
                  <c:y val="-8.411797602813857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6.9%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9.2746238265779712E-2"/>
                  <c:y val="-0.11013426727949489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10.7%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2.7732223961821664E-2"/>
                  <c:y val="-8.7489509835318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36.8%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394.4</c:v>
                </c:pt>
                <c:pt idx="1">
                  <c:v>60</c:v>
                </c:pt>
                <c:pt idx="2">
                  <c:v>92.8</c:v>
                </c:pt>
                <c:pt idx="3">
                  <c:v>2.2000000000000002</c:v>
                </c:pt>
                <c:pt idx="4">
                  <c:v>320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44.5%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3.8208687796494451E-3"/>
                  <c:y val="-0.1056158214234365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9.1893273073028997E-2"/>
                  <c:y val="-0.111292190786748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11.2%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1.3532243594591778E-3"/>
                  <c:y val="-5.5092931122922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37.3%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Земельный налог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394.4</c:v>
                </c:pt>
                <c:pt idx="1">
                  <c:v>60</c:v>
                </c:pt>
                <c:pt idx="2">
                  <c:v>99.5</c:v>
                </c:pt>
                <c:pt idx="3">
                  <c:v>2</c:v>
                </c:pt>
                <c:pt idx="4">
                  <c:v>330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6582056541670833"/>
          <c:y val="0.27001273120083835"/>
          <c:w val="0.41825914800141822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1111.5</c:v>
                </c:pt>
                <c:pt idx="1">
                  <c:v>360</c:v>
                </c:pt>
                <c:pt idx="2">
                  <c:v>881</c:v>
                </c:pt>
                <c:pt idx="3">
                  <c:v>869.4</c:v>
                </c:pt>
                <c:pt idx="4" formatCode="0.0">
                  <c:v>885.9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264</c:v>
                </c:pt>
                <c:pt idx="1">
                  <c:v>344.4</c:v>
                </c:pt>
                <c:pt idx="2">
                  <c:v>377.5</c:v>
                </c:pt>
                <c:pt idx="3">
                  <c:v>383.5</c:v>
                </c:pt>
                <c:pt idx="4">
                  <c:v>19390.5</c:v>
                </c:pt>
              </c:numCache>
            </c:numRef>
          </c:val>
        </c:ser>
        <c:dLbls>
          <c:showVal val="1"/>
        </c:dLbls>
        <c:shape val="cylinder"/>
        <c:axId val="80462592"/>
        <c:axId val="80464128"/>
        <c:axId val="0"/>
      </c:bar3DChart>
      <c:catAx>
        <c:axId val="80462592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0464128"/>
        <c:crosses val="autoZero"/>
        <c:auto val="1"/>
        <c:lblAlgn val="ctr"/>
        <c:lblOffset val="100"/>
      </c:catAx>
      <c:valAx>
        <c:axId val="80464128"/>
        <c:scaling>
          <c:orientation val="minMax"/>
        </c:scaling>
        <c:axPos val="l"/>
        <c:minorGridlines/>
        <c:numFmt formatCode="#,##0.0" sourceLinked="0"/>
        <c:tickLblPos val="nextTo"/>
        <c:crossAx val="804625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7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9829439685302642E-2"/>
                  <c:y val="-3.24901113053076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2.3637075060136754E-2"/>
                  <c:y val="8.77606155987410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1089.2</c:v>
                </c:pt>
                <c:pt idx="1">
                  <c:v>81</c:v>
                </c:pt>
                <c:pt idx="2">
                  <c:v>5</c:v>
                </c:pt>
                <c:pt idx="3">
                  <c:v>2</c:v>
                </c:pt>
                <c:pt idx="4">
                  <c:v>31.6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8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1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3.5596650030284997E-2"/>
                  <c:y val="-5.53470941835677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427148690679286E-2"/>
                  <c:y val="8.64907832166152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1074.0999999999999</c:v>
                </c:pt>
                <c:pt idx="1">
                  <c:v>82.2</c:v>
                </c:pt>
                <c:pt idx="2">
                  <c:v>5</c:v>
                </c:pt>
                <c:pt idx="3">
                  <c:v>2</c:v>
                </c:pt>
                <c:pt idx="4">
                  <c:v>24.8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47552103307619575"/>
          <c:y val="2.894478431083999E-2"/>
          <c:w val="0.51561332788810676"/>
          <c:h val="0.513915563145664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7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687942970880629E-2"/>
                  <c:y val="2.17758016505201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1.1510299343773182E-2"/>
                  <c:y val="6.2662629941298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0.14970099396122014"/>
                  <c:y val="6.4360152347214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5.1116878765349698E-2"/>
                  <c:y val="-0.132645899192010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1159442187203561E-2"/>
                  <c:y val="6.7158008382330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1090.2</c:v>
                </c:pt>
                <c:pt idx="1">
                  <c:v>86.6</c:v>
                </c:pt>
                <c:pt idx="2">
                  <c:v>2</c:v>
                </c:pt>
                <c:pt idx="3">
                  <c:v>19048.3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0656149054632538"/>
          <c:y val="2.894478431083998E-2"/>
          <c:w val="0.49343850945367512"/>
          <c:h val="0.5053307329629658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7"/>
          <c:y val="0.11427484478818252"/>
          <c:w val="0.88649148830903735"/>
          <c:h val="0.685213529431150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1567.3</c:v>
                </c:pt>
                <c:pt idx="1">
                  <c:v>1341.9</c:v>
                </c:pt>
                <c:pt idx="2">
                  <c:v>1258.5</c:v>
                </c:pt>
                <c:pt idx="3">
                  <c:v>1252.9000000000001</c:v>
                </c:pt>
                <c:pt idx="4" formatCode="0.0">
                  <c:v>20276.400000000001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4219008"/>
        <c:axId val="84220544"/>
        <c:axId val="0"/>
      </c:bar3DChart>
      <c:catAx>
        <c:axId val="8421900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4220544"/>
        <c:crosses val="autoZero"/>
        <c:auto val="1"/>
        <c:lblAlgn val="ctr"/>
        <c:lblOffset val="100"/>
      </c:catAx>
      <c:valAx>
        <c:axId val="84220544"/>
        <c:scaling>
          <c:orientation val="minMax"/>
        </c:scaling>
        <c:axPos val="l"/>
        <c:minorGridlines/>
        <c:numFmt formatCode="#,##0.0" sourceLinked="0"/>
        <c:tickLblPos val="nextTo"/>
        <c:crossAx val="84219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993EA282-82A4-444F-8474-A35BEC20651C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77BF13F-9A53-4F8A-96BC-1E8D7BE1CA4D}" type="parTrans" cxnId="{67F7428F-BF8C-49E4-A3DB-F93837F3B39A}">
      <dgm:prSet/>
      <dgm:spPr/>
      <dgm:t>
        <a:bodyPr/>
        <a:lstStyle/>
        <a:p>
          <a:endParaRPr lang="ru-RU"/>
        </a:p>
      </dgm:t>
    </dgm:pt>
    <dgm:pt modelId="{40668874-43DA-4E5E-B427-F10F6E2BCB14}" type="sibTrans" cxnId="{67F7428F-BF8C-49E4-A3DB-F93837F3B39A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3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3" custScaleX="248051" custScaleY="69592" custLinFactNeighborX="1569" custLinFactNeighborY="26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3EA07-1076-447F-9FFC-62FC62C27857}" type="pres">
      <dgm:prSet presAssocID="{C14DFA3F-2F92-446A-9F88-0AFA1A4A7F5D}" presName="sibTrans" presStyleCnt="0"/>
      <dgm:spPr/>
    </dgm:pt>
    <dgm:pt modelId="{74144228-6B9A-4BF7-97E7-217460EEDBEA}" type="pres">
      <dgm:prSet presAssocID="{993EA282-82A4-444F-8474-A35BEC20651C}" presName="node" presStyleLbl="node1" presStyleIdx="2" presStyleCnt="3" custScaleX="248051" custScaleY="59608" custLinFactY="-22261" custLinFactNeighborX="-86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AFE0FD8B-E566-4077-B90E-54DDD8262E86}" type="presOf" srcId="{993EA282-82A4-444F-8474-A35BEC20651C}" destId="{74144228-6B9A-4BF7-97E7-217460EEDBEA}" srcOrd="0" destOrd="0" presId="urn:microsoft.com/office/officeart/2005/8/layout/default#1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67F7428F-BF8C-49E4-A3DB-F93837F3B39A}" srcId="{7B55AA35-1046-447D-A188-E86272F299F2}" destId="{993EA282-82A4-444F-8474-A35BEC20651C}" srcOrd="2" destOrd="0" parTransId="{477BF13F-9A53-4F8A-96BC-1E8D7BE1CA4D}" sibTransId="{40668874-43DA-4E5E-B427-F10F6E2BCB14}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  <dgm:cxn modelId="{EE0B3D53-C153-47A9-84A0-5CB0D8A9D91F}" type="presParOf" srcId="{DB8635AC-058E-45E4-A21B-7EDD5B84861B}" destId="{C6C3EA07-1076-447F-9FFC-62FC62C27857}" srcOrd="3" destOrd="0" presId="urn:microsoft.com/office/officeart/2005/8/layout/default#1"/>
    <dgm:cxn modelId="{83B35ACA-158A-4E74-A156-3F2C37EAABB4}" type="presParOf" srcId="{DB8635AC-058E-45E4-A21B-7EDD5B84861B}" destId="{74144228-6B9A-4BF7-97E7-217460EEDBEA}" srcOrd="4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0.37801</cdr:x>
      <cdr:y>0.67288</cdr:y>
    </cdr:from>
    <cdr:to>
      <cdr:x>0.50221</cdr:x>
      <cdr:y>0.74472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160342" y="2115035"/>
          <a:ext cx="709808" cy="225813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0.51477</cdr:x>
      <cdr:y>0.66034</cdr:y>
    </cdr:from>
    <cdr:to>
      <cdr:x>0.63607</cdr:x>
      <cdr:y>0.73206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2941959" y="2075638"/>
          <a:ext cx="693178" cy="225435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0.27778</cdr:x>
      <cdr:y>0.18571</cdr:y>
    </cdr:from>
    <cdr:to>
      <cdr:x>0.28646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435950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0.20635</cdr:x>
      <cdr:y>0.22857</cdr:y>
    </cdr:from>
    <cdr:to>
      <cdr:x>0.26711</cdr:x>
      <cdr:y>0.24236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1857356" y="1143008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0.28571</cdr:x>
      <cdr:y>0.18571</cdr:y>
    </cdr:from>
    <cdr:to>
      <cdr:x>0.29439</cdr:x>
      <cdr:y>0.22707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rot="5400000" flipH="1" flipV="1">
          <a:off x="2507387" y="993042"/>
          <a:ext cx="206827" cy="781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0.22222</cdr:x>
      <cdr:y>0.21429</cdr:y>
    </cdr:from>
    <cdr:to>
      <cdr:x>0.28298</cdr:x>
      <cdr:y>0.22808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rot="10800000">
          <a:off x="2000232" y="1071570"/>
          <a:ext cx="546910" cy="689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18.12.2019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2.xml"/><Relationship Id="rId7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Мои документы\благоустройство фото\11школа.JPG"/>
          <p:cNvPicPr>
            <a:picLocks noChangeAspect="1" noChangeArrowheads="1"/>
          </p:cNvPicPr>
          <p:nvPr/>
        </p:nvPicPr>
        <p:blipFill>
          <a:blip r:embed="rId2"/>
          <a:srcRect t="-16669" b="16669"/>
          <a:stretch>
            <a:fillRect/>
          </a:stretch>
        </p:blipFill>
        <p:spPr bwMode="auto">
          <a:xfrm>
            <a:off x="0" y="-1357346"/>
            <a:ext cx="9144000" cy="821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8643998" cy="5715040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решению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Липовского муниципального образования Озинского муниципального</a:t>
            </a:r>
            <a:r>
              <a:rPr lang="en-US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4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Липовского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1258,5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1252,9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276,4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1258,5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1252,9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276,4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928672"/>
          <a:ext cx="8572560" cy="569210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72099"/>
                <a:gridCol w="1214446"/>
                <a:gridCol w="1143008"/>
                <a:gridCol w="1143007"/>
              </a:tblGrid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48698" marR="48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48698" marR="48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48698" marR="48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48698" marR="4869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881,0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869,4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885,9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345,0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5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394,4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394,4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394,4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/>
                </a:tc>
              </a:tr>
              <a:tr h="255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5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58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377,5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383,5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19390,5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87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296,5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301,3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303,9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887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поселений на строительство и реконструкцию (модернизацию) объектов питьевого водоснабжения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19000,0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1108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/>
                </a:tc>
              </a:tr>
              <a:tr h="26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1258,5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1252,9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20276,4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98" marR="48698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3929066"/>
          <a:ext cx="3714776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071546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714356"/>
            <a:ext cx="300036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25417.py4v4c.8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581025"/>
            <a:ext cx="1906845" cy="135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296</a:t>
            </a: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</a:t>
            </a:r>
            <a:endParaRPr lang="ru-RU" sz="2000" b="1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2786058"/>
            <a:ext cx="1071570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301,3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72132" y="4429132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29586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303,9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15140" y="4429132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29586" y="4429132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377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383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390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5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86388"/>
            <a:ext cx="8643966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500694" y="3643314"/>
            <a:ext cx="1008112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3643314"/>
            <a:ext cx="1008112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29586" y="3643314"/>
            <a:ext cx="1008112" cy="7143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Липовского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928670"/>
          <a:ext cx="8358245" cy="5715043"/>
        </p:xfrm>
        <a:graphic>
          <a:graphicData uri="http://schemas.openxmlformats.org/drawingml/2006/table">
            <a:tbl>
              <a:tblPr/>
              <a:tblGrid>
                <a:gridCol w="4755556"/>
                <a:gridCol w="648484"/>
                <a:gridCol w="832225"/>
                <a:gridCol w="707326"/>
                <a:gridCol w="740335"/>
                <a:gridCol w="674319"/>
              </a:tblGrid>
              <a:tr h="384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2021 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587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1089,2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1074,1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1090,2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72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444,5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444,5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449,7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760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582,2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564,9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573,5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72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Другие общегосударственные вопросы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8473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247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5297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0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81,3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67,8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19048,3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Коммунальное хозяйство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19000,0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79,3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65,8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46,3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7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6776" marR="6776" marT="677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1258,5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1231,1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20232,1</a:t>
                      </a:r>
                    </a:p>
                  </a:txBody>
                  <a:tcPr marL="6776" marR="6776" marT="67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Липовского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Липовского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Липовского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Липовского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 descr="C:\Users\Пользователь\Desktop\Мои документы\благоустройство фото\10 ул Набережная.JPG"/>
          <p:cNvPicPr>
            <a:picLocks noChangeAspect="1" noChangeArrowheads="1"/>
          </p:cNvPicPr>
          <p:nvPr/>
        </p:nvPicPr>
        <p:blipFill>
          <a:blip r:embed="rId2" cstate="print"/>
          <a:srcRect r="2020" b="16571"/>
          <a:stretch>
            <a:fillRect/>
          </a:stretch>
        </p:blipFill>
        <p:spPr bwMode="auto">
          <a:xfrm>
            <a:off x="428596" y="4071942"/>
            <a:ext cx="43799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" descr="C:\Users\Пользователь\Desktop\Мои документы\Фотографии\SAM_3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714744" cy="252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Липовского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21384,1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22736,9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24078,4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25763,8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27567,4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14487,87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15404,40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16313,28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17455,15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18677,10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8554</TotalTime>
  <Words>1512</Words>
  <Application>Microsoft Office PowerPoint</Application>
  <PresentationFormat>Экран (4:3)</PresentationFormat>
  <Paragraphs>428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Липовского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Липовского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Липовского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Липовского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442</cp:revision>
  <dcterms:created xsi:type="dcterms:W3CDTF">2013-08-13T09:18:10Z</dcterms:created>
  <dcterms:modified xsi:type="dcterms:W3CDTF">2019-12-18T05:35:54Z</dcterms:modified>
</cp:coreProperties>
</file>